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83" r:id="rId2"/>
  </p:sldIdLst>
  <p:sldSz cx="9310688" cy="86582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62" y="84"/>
      </p:cViewPr>
      <p:guideLst>
        <p:guide orient="horz" pos="2727"/>
        <p:guide pos="29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00D59-3579-43E5-BCE6-92AF8A16C754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598613" y="1241425"/>
            <a:ext cx="36004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92EFF-1C2C-474A-B2D2-7500014D50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67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1598613" y="1241425"/>
            <a:ext cx="3600450" cy="3349625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92EFF-1C2C-474A-B2D2-7500014D50E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932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02" y="1416985"/>
            <a:ext cx="7914085" cy="3014345"/>
          </a:xfrm>
        </p:spPr>
        <p:txBody>
          <a:bodyPr anchor="b"/>
          <a:lstStyle>
            <a:lvl1pPr algn="ctr">
              <a:defRPr sz="61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837" y="4547573"/>
            <a:ext cx="6983016" cy="2090400"/>
          </a:xfrm>
        </p:spPr>
        <p:txBody>
          <a:bodyPr/>
          <a:lstStyle>
            <a:lvl1pPr marL="0" indent="0" algn="ctr">
              <a:buNone/>
              <a:defRPr sz="2444"/>
            </a:lvl1pPr>
            <a:lvl2pPr marL="465521" indent="0" algn="ctr">
              <a:buNone/>
              <a:defRPr sz="2036"/>
            </a:lvl2pPr>
            <a:lvl3pPr marL="931042" indent="0" algn="ctr">
              <a:buNone/>
              <a:defRPr sz="1833"/>
            </a:lvl3pPr>
            <a:lvl4pPr marL="1396563" indent="0" algn="ctr">
              <a:buNone/>
              <a:defRPr sz="1629"/>
            </a:lvl4pPr>
            <a:lvl5pPr marL="1862084" indent="0" algn="ctr">
              <a:buNone/>
              <a:defRPr sz="1629"/>
            </a:lvl5pPr>
            <a:lvl6pPr marL="2327605" indent="0" algn="ctr">
              <a:buNone/>
              <a:defRPr sz="1629"/>
            </a:lvl6pPr>
            <a:lvl7pPr marL="2793126" indent="0" algn="ctr">
              <a:buNone/>
              <a:defRPr sz="1629"/>
            </a:lvl7pPr>
            <a:lvl8pPr marL="3258647" indent="0" algn="ctr">
              <a:buNone/>
              <a:defRPr sz="1629"/>
            </a:lvl8pPr>
            <a:lvl9pPr marL="3724168" indent="0" algn="ctr">
              <a:buNone/>
              <a:defRPr sz="162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46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518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963" y="460973"/>
            <a:ext cx="2007617" cy="73374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111" y="460973"/>
            <a:ext cx="5906468" cy="73374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5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89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262" y="2158546"/>
            <a:ext cx="8030468" cy="3601580"/>
          </a:xfrm>
        </p:spPr>
        <p:txBody>
          <a:bodyPr anchor="b"/>
          <a:lstStyle>
            <a:lvl1pPr>
              <a:defRPr sz="61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262" y="5794199"/>
            <a:ext cx="8030468" cy="1893986"/>
          </a:xfrm>
        </p:spPr>
        <p:txBody>
          <a:bodyPr/>
          <a:lstStyle>
            <a:lvl1pPr marL="0" indent="0">
              <a:buNone/>
              <a:defRPr sz="2444">
                <a:solidFill>
                  <a:schemeClr val="tx1"/>
                </a:solidFill>
              </a:defRPr>
            </a:lvl1pPr>
            <a:lvl2pPr marL="465521" indent="0">
              <a:buNone/>
              <a:defRPr sz="2036">
                <a:solidFill>
                  <a:schemeClr val="tx1">
                    <a:tint val="75000"/>
                  </a:schemeClr>
                </a:solidFill>
              </a:defRPr>
            </a:lvl2pPr>
            <a:lvl3pPr marL="931042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3pPr>
            <a:lvl4pPr marL="1396563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4pPr>
            <a:lvl5pPr marL="1862084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5pPr>
            <a:lvl6pPr marL="2327605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6pPr>
            <a:lvl7pPr marL="2793126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7pPr>
            <a:lvl8pPr marL="3258647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8pPr>
            <a:lvl9pPr marL="3724168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96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110" y="2304852"/>
            <a:ext cx="3957042" cy="5493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536" y="2304852"/>
            <a:ext cx="3957042" cy="5493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585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23" y="460974"/>
            <a:ext cx="8030468" cy="1673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24" y="2122470"/>
            <a:ext cx="3938857" cy="1040189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521" indent="0">
              <a:buNone/>
              <a:defRPr sz="2036" b="1"/>
            </a:lvl2pPr>
            <a:lvl3pPr marL="931042" indent="0">
              <a:buNone/>
              <a:defRPr sz="1833" b="1"/>
            </a:lvl3pPr>
            <a:lvl4pPr marL="1396563" indent="0">
              <a:buNone/>
              <a:defRPr sz="1629" b="1"/>
            </a:lvl4pPr>
            <a:lvl5pPr marL="1862084" indent="0">
              <a:buNone/>
              <a:defRPr sz="1629" b="1"/>
            </a:lvl5pPr>
            <a:lvl6pPr marL="2327605" indent="0">
              <a:buNone/>
              <a:defRPr sz="1629" b="1"/>
            </a:lvl6pPr>
            <a:lvl7pPr marL="2793126" indent="0">
              <a:buNone/>
              <a:defRPr sz="1629" b="1"/>
            </a:lvl7pPr>
            <a:lvl8pPr marL="3258647" indent="0">
              <a:buNone/>
              <a:defRPr sz="1629" b="1"/>
            </a:lvl8pPr>
            <a:lvl9pPr marL="3724168" indent="0">
              <a:buNone/>
              <a:defRPr sz="162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24" y="3162657"/>
            <a:ext cx="3938857" cy="46517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3537" y="2122470"/>
            <a:ext cx="3958255" cy="1040189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521" indent="0">
              <a:buNone/>
              <a:defRPr sz="2036" b="1"/>
            </a:lvl2pPr>
            <a:lvl3pPr marL="931042" indent="0">
              <a:buNone/>
              <a:defRPr sz="1833" b="1"/>
            </a:lvl3pPr>
            <a:lvl4pPr marL="1396563" indent="0">
              <a:buNone/>
              <a:defRPr sz="1629" b="1"/>
            </a:lvl4pPr>
            <a:lvl5pPr marL="1862084" indent="0">
              <a:buNone/>
              <a:defRPr sz="1629" b="1"/>
            </a:lvl5pPr>
            <a:lvl6pPr marL="2327605" indent="0">
              <a:buNone/>
              <a:defRPr sz="1629" b="1"/>
            </a:lvl6pPr>
            <a:lvl7pPr marL="2793126" indent="0">
              <a:buNone/>
              <a:defRPr sz="1629" b="1"/>
            </a:lvl7pPr>
            <a:lvl8pPr marL="3258647" indent="0">
              <a:buNone/>
              <a:defRPr sz="1629" b="1"/>
            </a:lvl8pPr>
            <a:lvl9pPr marL="3724168" indent="0">
              <a:buNone/>
              <a:defRPr sz="162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3537" y="3162657"/>
            <a:ext cx="3958255" cy="46517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741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150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451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24" y="577216"/>
            <a:ext cx="3002939" cy="2020253"/>
          </a:xfrm>
        </p:spPr>
        <p:txBody>
          <a:bodyPr anchor="b"/>
          <a:lstStyle>
            <a:lvl1pPr>
              <a:defRPr sz="32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255" y="1246626"/>
            <a:ext cx="4713536" cy="6152952"/>
          </a:xfrm>
        </p:spPr>
        <p:txBody>
          <a:bodyPr/>
          <a:lstStyle>
            <a:lvl1pPr>
              <a:defRPr sz="3258"/>
            </a:lvl1pPr>
            <a:lvl2pPr>
              <a:defRPr sz="2851"/>
            </a:lvl2pPr>
            <a:lvl3pPr>
              <a:defRPr sz="2444"/>
            </a:lvl3pPr>
            <a:lvl4pPr>
              <a:defRPr sz="2036"/>
            </a:lvl4pPr>
            <a:lvl5pPr>
              <a:defRPr sz="2036"/>
            </a:lvl5pPr>
            <a:lvl6pPr>
              <a:defRPr sz="2036"/>
            </a:lvl6pPr>
            <a:lvl7pPr>
              <a:defRPr sz="2036"/>
            </a:lvl7pPr>
            <a:lvl8pPr>
              <a:defRPr sz="2036"/>
            </a:lvl8pPr>
            <a:lvl9pPr>
              <a:defRPr sz="203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324" y="2597467"/>
            <a:ext cx="3002939" cy="4812130"/>
          </a:xfrm>
        </p:spPr>
        <p:txBody>
          <a:bodyPr/>
          <a:lstStyle>
            <a:lvl1pPr marL="0" indent="0">
              <a:buNone/>
              <a:defRPr sz="1629"/>
            </a:lvl1pPr>
            <a:lvl2pPr marL="465521" indent="0">
              <a:buNone/>
              <a:defRPr sz="1425"/>
            </a:lvl2pPr>
            <a:lvl3pPr marL="931042" indent="0">
              <a:buNone/>
              <a:defRPr sz="1222"/>
            </a:lvl3pPr>
            <a:lvl4pPr marL="1396563" indent="0">
              <a:buNone/>
              <a:defRPr sz="1018"/>
            </a:lvl4pPr>
            <a:lvl5pPr marL="1862084" indent="0">
              <a:buNone/>
              <a:defRPr sz="1018"/>
            </a:lvl5pPr>
            <a:lvl6pPr marL="2327605" indent="0">
              <a:buNone/>
              <a:defRPr sz="1018"/>
            </a:lvl6pPr>
            <a:lvl7pPr marL="2793126" indent="0">
              <a:buNone/>
              <a:defRPr sz="1018"/>
            </a:lvl7pPr>
            <a:lvl8pPr marL="3258647" indent="0">
              <a:buNone/>
              <a:defRPr sz="1018"/>
            </a:lvl8pPr>
            <a:lvl9pPr marL="3724168" indent="0">
              <a:buNone/>
              <a:defRPr sz="10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0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24" y="577216"/>
            <a:ext cx="3002939" cy="2020253"/>
          </a:xfrm>
        </p:spPr>
        <p:txBody>
          <a:bodyPr anchor="b"/>
          <a:lstStyle>
            <a:lvl1pPr>
              <a:defRPr sz="32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58255" y="1246626"/>
            <a:ext cx="4713536" cy="6152952"/>
          </a:xfrm>
        </p:spPr>
        <p:txBody>
          <a:bodyPr anchor="t"/>
          <a:lstStyle>
            <a:lvl1pPr marL="0" indent="0">
              <a:buNone/>
              <a:defRPr sz="3258"/>
            </a:lvl1pPr>
            <a:lvl2pPr marL="465521" indent="0">
              <a:buNone/>
              <a:defRPr sz="2851"/>
            </a:lvl2pPr>
            <a:lvl3pPr marL="931042" indent="0">
              <a:buNone/>
              <a:defRPr sz="2444"/>
            </a:lvl3pPr>
            <a:lvl4pPr marL="1396563" indent="0">
              <a:buNone/>
              <a:defRPr sz="2036"/>
            </a:lvl4pPr>
            <a:lvl5pPr marL="1862084" indent="0">
              <a:buNone/>
              <a:defRPr sz="2036"/>
            </a:lvl5pPr>
            <a:lvl6pPr marL="2327605" indent="0">
              <a:buNone/>
              <a:defRPr sz="2036"/>
            </a:lvl6pPr>
            <a:lvl7pPr marL="2793126" indent="0">
              <a:buNone/>
              <a:defRPr sz="2036"/>
            </a:lvl7pPr>
            <a:lvl8pPr marL="3258647" indent="0">
              <a:buNone/>
              <a:defRPr sz="2036"/>
            </a:lvl8pPr>
            <a:lvl9pPr marL="3724168" indent="0">
              <a:buNone/>
              <a:defRPr sz="20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324" y="2597467"/>
            <a:ext cx="3002939" cy="4812130"/>
          </a:xfrm>
        </p:spPr>
        <p:txBody>
          <a:bodyPr/>
          <a:lstStyle>
            <a:lvl1pPr marL="0" indent="0">
              <a:buNone/>
              <a:defRPr sz="1629"/>
            </a:lvl1pPr>
            <a:lvl2pPr marL="465521" indent="0">
              <a:buNone/>
              <a:defRPr sz="1425"/>
            </a:lvl2pPr>
            <a:lvl3pPr marL="931042" indent="0">
              <a:buNone/>
              <a:defRPr sz="1222"/>
            </a:lvl3pPr>
            <a:lvl4pPr marL="1396563" indent="0">
              <a:buNone/>
              <a:defRPr sz="1018"/>
            </a:lvl4pPr>
            <a:lvl5pPr marL="1862084" indent="0">
              <a:buNone/>
              <a:defRPr sz="1018"/>
            </a:lvl5pPr>
            <a:lvl6pPr marL="2327605" indent="0">
              <a:buNone/>
              <a:defRPr sz="1018"/>
            </a:lvl6pPr>
            <a:lvl7pPr marL="2793126" indent="0">
              <a:buNone/>
              <a:defRPr sz="1018"/>
            </a:lvl7pPr>
            <a:lvl8pPr marL="3258647" indent="0">
              <a:buNone/>
              <a:defRPr sz="1018"/>
            </a:lvl8pPr>
            <a:lvl9pPr marL="3724168" indent="0">
              <a:buNone/>
              <a:defRPr sz="10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64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111" y="460974"/>
            <a:ext cx="8030468" cy="1673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111" y="2304852"/>
            <a:ext cx="8030468" cy="5493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111" y="8024894"/>
            <a:ext cx="2094905" cy="460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1EEB-2A89-4E26-86E2-BA304E57230D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167" y="8024894"/>
            <a:ext cx="3142356" cy="460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5674" y="8024894"/>
            <a:ext cx="2094905" cy="460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A570-15DA-4064-92BF-A4714D87D2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9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31042" rtl="0" eaLnBrk="1" latinLnBrk="0" hangingPunct="1">
        <a:lnSpc>
          <a:spcPct val="90000"/>
        </a:lnSpc>
        <a:spcBef>
          <a:spcPct val="0"/>
        </a:spcBef>
        <a:buNone/>
        <a:defRPr sz="4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761" indent="-232761" algn="l" defTabSz="931042" rtl="0" eaLnBrk="1" latinLnBrk="0" hangingPunct="1">
        <a:lnSpc>
          <a:spcPct val="90000"/>
        </a:lnSpc>
        <a:spcBef>
          <a:spcPts val="1018"/>
        </a:spcBef>
        <a:buFont typeface="Arial" panose="020B0604020202020204" pitchFamily="34" charset="0"/>
        <a:buChar char="•"/>
        <a:defRPr sz="2851" kern="1200">
          <a:solidFill>
            <a:schemeClr val="tx1"/>
          </a:solidFill>
          <a:latin typeface="+mn-lt"/>
          <a:ea typeface="+mn-ea"/>
          <a:cs typeface="+mn-cs"/>
        </a:defRPr>
      </a:lvl1pPr>
      <a:lvl2pPr marL="698282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2pPr>
      <a:lvl3pPr marL="1163803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2036" kern="1200">
          <a:solidFill>
            <a:schemeClr val="tx1"/>
          </a:solidFill>
          <a:latin typeface="+mn-lt"/>
          <a:ea typeface="+mn-ea"/>
          <a:cs typeface="+mn-cs"/>
        </a:defRPr>
      </a:lvl3pPr>
      <a:lvl4pPr marL="1629324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2094845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560366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3025887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491408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956929" indent="-232761" algn="l" defTabSz="931042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521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042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563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084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7605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126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8647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4168" algn="l" defTabSz="931042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436838" y="102079"/>
            <a:ext cx="10862731" cy="38339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136" dirty="0"/>
              <a:t>HRVATSKA VATROGASNA </a:t>
            </a:r>
            <a:r>
              <a:rPr lang="hr-HR" sz="2136" dirty="0" smtClean="0"/>
              <a:t>ZAJEDNICA</a:t>
            </a:r>
            <a:endParaRPr lang="hr-HR" sz="2136" dirty="0"/>
          </a:p>
        </p:txBody>
      </p:sp>
      <p:sp>
        <p:nvSpPr>
          <p:cNvPr id="8" name="Pravokutnik 7"/>
          <p:cNvSpPr/>
          <p:nvPr/>
        </p:nvSpPr>
        <p:spPr>
          <a:xfrm>
            <a:off x="4019065" y="562959"/>
            <a:ext cx="1494943" cy="7672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604" b="1" dirty="0">
                <a:solidFill>
                  <a:schemeClr val="tx1"/>
                </a:solidFill>
              </a:rPr>
              <a:t>GLAVNI VATROGASNI ZAPOVJEDNIK</a:t>
            </a:r>
          </a:p>
        </p:txBody>
      </p:sp>
      <p:cxnSp>
        <p:nvCxnSpPr>
          <p:cNvPr id="12" name="Ravni poveznik 11"/>
          <p:cNvCxnSpPr>
            <a:cxnSpLocks/>
          </p:cNvCxnSpPr>
          <p:nvPr/>
        </p:nvCxnSpPr>
        <p:spPr>
          <a:xfrm>
            <a:off x="4724792" y="1322837"/>
            <a:ext cx="0" cy="140004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avokutnik 18"/>
          <p:cNvSpPr/>
          <p:nvPr/>
        </p:nvSpPr>
        <p:spPr>
          <a:xfrm>
            <a:off x="970500" y="1509387"/>
            <a:ext cx="2567481" cy="9820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604" b="1" dirty="0">
                <a:solidFill>
                  <a:schemeClr val="tx1"/>
                </a:solidFill>
              </a:rPr>
              <a:t>1. KABINET</a:t>
            </a:r>
          </a:p>
          <a:p>
            <a:pPr lvl="0" algn="ctr"/>
            <a:r>
              <a:rPr lang="hr-HR" sz="1604" b="1" dirty="0">
                <a:solidFill>
                  <a:schemeClr val="tx1"/>
                </a:solidFill>
              </a:rPr>
              <a:t>GLAVNOG VATROGASNOG ZAPOVJEDNIKA</a:t>
            </a:r>
          </a:p>
        </p:txBody>
      </p:sp>
      <p:sp>
        <p:nvSpPr>
          <p:cNvPr id="31" name="Pravokutnik 30"/>
          <p:cNvSpPr/>
          <p:nvPr/>
        </p:nvSpPr>
        <p:spPr>
          <a:xfrm>
            <a:off x="148121" y="2871379"/>
            <a:ext cx="1358091" cy="678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>
                <a:solidFill>
                  <a:schemeClr val="tx1"/>
                </a:solidFill>
              </a:rPr>
              <a:t>2. DRŽAVNI VATROGASNI OPERATIVNI CENTAR 193</a:t>
            </a:r>
          </a:p>
        </p:txBody>
      </p:sp>
      <p:cxnSp>
        <p:nvCxnSpPr>
          <p:cNvPr id="49" name="Ravni poveznik 48"/>
          <p:cNvCxnSpPr>
            <a:cxnSpLocks/>
            <a:endCxn id="19" idx="3"/>
          </p:cNvCxnSpPr>
          <p:nvPr/>
        </p:nvCxnSpPr>
        <p:spPr>
          <a:xfrm flipH="1">
            <a:off x="3537979" y="2000388"/>
            <a:ext cx="1186812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ravokutnik 56"/>
          <p:cNvSpPr/>
          <p:nvPr/>
        </p:nvSpPr>
        <p:spPr>
          <a:xfrm>
            <a:off x="1548737" y="2866259"/>
            <a:ext cx="1150519" cy="689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100" b="1" dirty="0">
                <a:solidFill>
                  <a:schemeClr val="tx1"/>
                </a:solidFill>
              </a:rPr>
              <a:t>3. GLAVNO TAJNIŠTVO</a:t>
            </a:r>
          </a:p>
        </p:txBody>
      </p:sp>
      <p:sp>
        <p:nvSpPr>
          <p:cNvPr id="94" name="Pravokutnik 93"/>
          <p:cNvSpPr/>
          <p:nvPr/>
        </p:nvSpPr>
        <p:spPr>
          <a:xfrm>
            <a:off x="4079846" y="2863892"/>
            <a:ext cx="1251718" cy="685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100" b="1" dirty="0">
                <a:solidFill>
                  <a:schemeClr val="tx1"/>
                </a:solidFill>
              </a:rPr>
              <a:t>5. SEKTOR ZA VATROGASTVO</a:t>
            </a:r>
          </a:p>
        </p:txBody>
      </p:sp>
      <p:cxnSp>
        <p:nvCxnSpPr>
          <p:cNvPr id="95" name="Ravni poveznik 94"/>
          <p:cNvCxnSpPr>
            <a:cxnSpLocks/>
          </p:cNvCxnSpPr>
          <p:nvPr/>
        </p:nvCxnSpPr>
        <p:spPr>
          <a:xfrm flipH="1" flipV="1">
            <a:off x="678104" y="2712005"/>
            <a:ext cx="7896891" cy="23863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vni poveznik 99"/>
          <p:cNvCxnSpPr/>
          <p:nvPr/>
        </p:nvCxnSpPr>
        <p:spPr>
          <a:xfrm flipV="1">
            <a:off x="3407167" y="2696362"/>
            <a:ext cx="8491" cy="18494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Pravokutnik 101"/>
          <p:cNvSpPr/>
          <p:nvPr/>
        </p:nvSpPr>
        <p:spPr>
          <a:xfrm>
            <a:off x="6807922" y="2884921"/>
            <a:ext cx="1136183" cy="652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100" b="1" dirty="0">
                <a:solidFill>
                  <a:schemeClr val="tx1"/>
                </a:solidFill>
              </a:rPr>
              <a:t>6. SEKTOR ZA INSPEKCIJSKI NADZOR</a:t>
            </a:r>
          </a:p>
        </p:txBody>
      </p:sp>
      <p:sp>
        <p:nvSpPr>
          <p:cNvPr id="104" name="Pravokutnik 103"/>
          <p:cNvSpPr/>
          <p:nvPr/>
        </p:nvSpPr>
        <p:spPr>
          <a:xfrm>
            <a:off x="2741106" y="2867764"/>
            <a:ext cx="1277956" cy="6877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100" b="1" dirty="0">
                <a:solidFill>
                  <a:schemeClr val="tx1"/>
                </a:solidFill>
              </a:rPr>
              <a:t>4. SEKTOR ZA PROGRAM SIGURNOST I POTPORU</a:t>
            </a:r>
          </a:p>
        </p:txBody>
      </p:sp>
      <p:cxnSp>
        <p:nvCxnSpPr>
          <p:cNvPr id="119" name="Ravni poveznik 118"/>
          <p:cNvCxnSpPr/>
          <p:nvPr/>
        </p:nvCxnSpPr>
        <p:spPr>
          <a:xfrm flipV="1">
            <a:off x="2255204" y="2696376"/>
            <a:ext cx="0" cy="18125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ravokutnik 120"/>
          <p:cNvSpPr/>
          <p:nvPr/>
        </p:nvSpPr>
        <p:spPr>
          <a:xfrm>
            <a:off x="7997734" y="2884184"/>
            <a:ext cx="1164717" cy="6523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100" b="1" dirty="0">
                <a:solidFill>
                  <a:schemeClr val="tx1"/>
                </a:solidFill>
              </a:rPr>
              <a:t>7. SAMOSTALNA SLUŽBA ZA UNUTARNJU REVIZIJU</a:t>
            </a:r>
          </a:p>
        </p:txBody>
      </p:sp>
      <p:cxnSp>
        <p:nvCxnSpPr>
          <p:cNvPr id="65" name="Ravni poveznik 64"/>
          <p:cNvCxnSpPr/>
          <p:nvPr/>
        </p:nvCxnSpPr>
        <p:spPr>
          <a:xfrm flipV="1">
            <a:off x="4726941" y="2713609"/>
            <a:ext cx="0" cy="150283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vni poveznik 67"/>
          <p:cNvCxnSpPr>
            <a:cxnSpLocks/>
          </p:cNvCxnSpPr>
          <p:nvPr/>
        </p:nvCxnSpPr>
        <p:spPr>
          <a:xfrm flipH="1">
            <a:off x="5315097" y="3616097"/>
            <a:ext cx="256174" cy="164311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ravokutnik 63"/>
          <p:cNvSpPr/>
          <p:nvPr/>
        </p:nvSpPr>
        <p:spPr>
          <a:xfrm>
            <a:off x="1561519" y="5991463"/>
            <a:ext cx="1087793" cy="802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891" b="1" dirty="0">
                <a:solidFill>
                  <a:schemeClr val="tx1"/>
                </a:solidFill>
              </a:rPr>
              <a:t>3.3. SLUŽBA ZA NABAVU</a:t>
            </a:r>
            <a:endParaRPr lang="hr-HR" sz="891" dirty="0">
              <a:solidFill>
                <a:schemeClr val="tx1"/>
              </a:solidFill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1549525" y="3619305"/>
            <a:ext cx="1099768" cy="689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3.1. SLUŽBA ZA PRAVNE POSLOVE, LJUDSKE POTENCIJALE I OPĆE POSLOVE</a:t>
            </a:r>
            <a:endParaRPr lang="hr-HR" sz="891" dirty="0">
              <a:solidFill>
                <a:schemeClr val="tx1"/>
              </a:solidFill>
            </a:endParaRPr>
          </a:p>
        </p:txBody>
      </p:sp>
      <p:sp>
        <p:nvSpPr>
          <p:cNvPr id="67" name="Pravokutnik 66"/>
          <p:cNvSpPr/>
          <p:nvPr/>
        </p:nvSpPr>
        <p:spPr>
          <a:xfrm>
            <a:off x="1562284" y="4473742"/>
            <a:ext cx="1099768" cy="664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91" b="1" dirty="0">
                <a:solidFill>
                  <a:schemeClr val="tx1"/>
                </a:solidFill>
              </a:rPr>
              <a:t>3.1.1. PODODSJEK PISARNICE I PISMOHRANE</a:t>
            </a:r>
            <a:endParaRPr lang="hr-HR" sz="891" dirty="0">
              <a:solidFill>
                <a:schemeClr val="tx1"/>
              </a:solidFill>
            </a:endParaRPr>
          </a:p>
        </p:txBody>
      </p:sp>
      <p:sp>
        <p:nvSpPr>
          <p:cNvPr id="70" name="Pravokutnik 69"/>
          <p:cNvSpPr/>
          <p:nvPr/>
        </p:nvSpPr>
        <p:spPr>
          <a:xfrm>
            <a:off x="1562285" y="5212477"/>
            <a:ext cx="1100549" cy="667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891" b="1" dirty="0">
                <a:solidFill>
                  <a:schemeClr val="tx1"/>
                </a:solidFill>
              </a:rPr>
              <a:t>3.2. SLUŽBA ZA FINANCIJE</a:t>
            </a:r>
            <a:endParaRPr lang="hr-HR" sz="891" dirty="0">
              <a:solidFill>
                <a:schemeClr val="tx1"/>
              </a:solidFill>
            </a:endParaRPr>
          </a:p>
        </p:txBody>
      </p:sp>
      <p:sp>
        <p:nvSpPr>
          <p:cNvPr id="72" name="Pravokutnik 71"/>
          <p:cNvSpPr/>
          <p:nvPr/>
        </p:nvSpPr>
        <p:spPr>
          <a:xfrm>
            <a:off x="2718867" y="4471170"/>
            <a:ext cx="1256266" cy="678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4.1.1. ODJEL ZA OPREMANJE, TEHNIKU, POTPORU, TJELESNU PRIPREMU I VJEŽBE</a:t>
            </a:r>
          </a:p>
        </p:txBody>
      </p:sp>
      <p:sp>
        <p:nvSpPr>
          <p:cNvPr id="73" name="Pravokutnik 72"/>
          <p:cNvSpPr/>
          <p:nvPr/>
        </p:nvSpPr>
        <p:spPr>
          <a:xfrm>
            <a:off x="2725483" y="3619306"/>
            <a:ext cx="1256267" cy="686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4.1. SLUŽBA ZA STRATEGIJU, PLANIRANJE, STRUKU I STANDARDE</a:t>
            </a:r>
          </a:p>
        </p:txBody>
      </p:sp>
      <p:sp>
        <p:nvSpPr>
          <p:cNvPr id="75" name="Pravokutnik 74"/>
          <p:cNvSpPr/>
          <p:nvPr/>
        </p:nvSpPr>
        <p:spPr>
          <a:xfrm>
            <a:off x="4086640" y="4471151"/>
            <a:ext cx="1244925" cy="5535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hr-HR" sz="891" b="1" dirty="0">
                <a:solidFill>
                  <a:schemeClr val="tx1"/>
                </a:solidFill>
              </a:rPr>
              <a:t>5.2.SLUŽBA ZA LOGISTIČKO-TEHNIČKU POTPORU I OSPOSOBLJAVANJE</a:t>
            </a:r>
          </a:p>
        </p:txBody>
      </p:sp>
      <p:sp>
        <p:nvSpPr>
          <p:cNvPr id="76" name="Pravokutnik 75"/>
          <p:cNvSpPr/>
          <p:nvPr/>
        </p:nvSpPr>
        <p:spPr>
          <a:xfrm>
            <a:off x="4081533" y="3644458"/>
            <a:ext cx="1256267" cy="6707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891" b="1" dirty="0">
                <a:solidFill>
                  <a:schemeClr val="tx1"/>
                </a:solidFill>
              </a:rPr>
              <a:t>5.1. SLUŽBA ZA DOBROVOLJNO VATROGASTVO I VATROGASTVO U GOSPODARSTVU</a:t>
            </a:r>
            <a:endParaRPr lang="hr-HR" sz="891" b="1" dirty="0">
              <a:solidFill>
                <a:schemeClr val="tx1"/>
              </a:solidFill>
            </a:endParaRPr>
          </a:p>
        </p:txBody>
      </p:sp>
      <p:sp>
        <p:nvSpPr>
          <p:cNvPr id="77" name="Pravokutnik 76"/>
          <p:cNvSpPr/>
          <p:nvPr/>
        </p:nvSpPr>
        <p:spPr>
          <a:xfrm>
            <a:off x="4087820" y="5076997"/>
            <a:ext cx="1406117" cy="802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5.3. INTERVENCIJSKA VATROGASNA POSTROJBA SPLIT, ZA PODRUČJE SPLITSKO-DALMATINSKE ŽUPANIJE</a:t>
            </a:r>
          </a:p>
        </p:txBody>
      </p:sp>
      <p:sp>
        <p:nvSpPr>
          <p:cNvPr id="78" name="Pravokutnik 77"/>
          <p:cNvSpPr/>
          <p:nvPr/>
        </p:nvSpPr>
        <p:spPr>
          <a:xfrm>
            <a:off x="5541985" y="4130233"/>
            <a:ext cx="1188040" cy="7211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91" b="1" dirty="0">
                <a:solidFill>
                  <a:schemeClr val="tx1"/>
                </a:solidFill>
              </a:rPr>
              <a:t>5.1.2 MUZEJ HRVATSKOG VATROGASTVA</a:t>
            </a:r>
          </a:p>
        </p:txBody>
      </p:sp>
      <p:sp>
        <p:nvSpPr>
          <p:cNvPr id="85" name="Pravokutnik 84"/>
          <p:cNvSpPr/>
          <p:nvPr/>
        </p:nvSpPr>
        <p:spPr>
          <a:xfrm>
            <a:off x="6813336" y="3587481"/>
            <a:ext cx="1130769" cy="7182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900" b="1" dirty="0">
                <a:solidFill>
                  <a:schemeClr val="tx1"/>
                </a:solidFill>
              </a:rPr>
              <a:t>6.1. SLUŽBA ZA INSPEKCIJSKI NADZOR I.</a:t>
            </a:r>
          </a:p>
        </p:txBody>
      </p:sp>
      <p:cxnSp>
        <p:nvCxnSpPr>
          <p:cNvPr id="89" name="Ravni poveznik 88"/>
          <p:cNvCxnSpPr>
            <a:cxnSpLocks/>
          </p:cNvCxnSpPr>
          <p:nvPr/>
        </p:nvCxnSpPr>
        <p:spPr>
          <a:xfrm flipV="1">
            <a:off x="7409448" y="2751571"/>
            <a:ext cx="0" cy="13333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Pravokutnik 89"/>
          <p:cNvSpPr/>
          <p:nvPr/>
        </p:nvSpPr>
        <p:spPr>
          <a:xfrm>
            <a:off x="148121" y="3621263"/>
            <a:ext cx="1362833" cy="6919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03" b="1" dirty="0">
                <a:solidFill>
                  <a:schemeClr val="tx1"/>
                </a:solidFill>
              </a:rPr>
              <a:t>2.1 SLUŽBA VATROGASNOG OPERATIVNOG DEŽURSTVA</a:t>
            </a:r>
          </a:p>
        </p:txBody>
      </p:sp>
      <p:sp>
        <p:nvSpPr>
          <p:cNvPr id="91" name="Pravokutnik 90"/>
          <p:cNvSpPr/>
          <p:nvPr/>
        </p:nvSpPr>
        <p:spPr>
          <a:xfrm>
            <a:off x="136426" y="4471151"/>
            <a:ext cx="1369042" cy="67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03" b="1" dirty="0">
                <a:solidFill>
                  <a:schemeClr val="tx1"/>
                </a:solidFill>
              </a:rPr>
              <a:t>2.2. SLUŽBA ZA ANALITIKU, TELEKOMUNIKACIJE I INFORMACIJSKE SUSTAVE</a:t>
            </a:r>
          </a:p>
        </p:txBody>
      </p:sp>
      <p:cxnSp>
        <p:nvCxnSpPr>
          <p:cNvPr id="101" name="Ravni poveznik 100"/>
          <p:cNvCxnSpPr>
            <a:cxnSpLocks/>
          </p:cNvCxnSpPr>
          <p:nvPr/>
        </p:nvCxnSpPr>
        <p:spPr>
          <a:xfrm flipH="1" flipV="1">
            <a:off x="687297" y="2708789"/>
            <a:ext cx="1" cy="155103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ravokutnik 95"/>
          <p:cNvSpPr/>
          <p:nvPr/>
        </p:nvSpPr>
        <p:spPr>
          <a:xfrm>
            <a:off x="5560121" y="3287311"/>
            <a:ext cx="1188040" cy="657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891" b="1" dirty="0">
                <a:solidFill>
                  <a:schemeClr val="tx1"/>
                </a:solidFill>
              </a:rPr>
              <a:t>5.1.1. ODJEL ZA KOORIDNACIJU, MLADEŽ, NATJECANJA I TRADICIJU</a:t>
            </a:r>
            <a:endParaRPr lang="hr-HR" sz="891" b="1" dirty="0">
              <a:solidFill>
                <a:schemeClr val="tx1"/>
              </a:solidFill>
            </a:endParaRPr>
          </a:p>
        </p:txBody>
      </p:sp>
      <p:cxnSp>
        <p:nvCxnSpPr>
          <p:cNvPr id="103" name="Ravni poveznik 102"/>
          <p:cNvCxnSpPr>
            <a:cxnSpLocks/>
          </p:cNvCxnSpPr>
          <p:nvPr/>
        </p:nvCxnSpPr>
        <p:spPr>
          <a:xfrm flipV="1">
            <a:off x="8574994" y="2735868"/>
            <a:ext cx="0" cy="150283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Pravokutnik 89">
            <a:extLst>
              <a:ext uri="{FF2B5EF4-FFF2-40B4-BE49-F238E27FC236}">
                <a16:creationId xmlns:a16="http://schemas.microsoft.com/office/drawing/2014/main" id="{CB455331-0218-48E8-AAD0-833747647C3B}"/>
              </a:ext>
            </a:extLst>
          </p:cNvPr>
          <p:cNvSpPr/>
          <p:nvPr/>
        </p:nvSpPr>
        <p:spPr>
          <a:xfrm>
            <a:off x="144601" y="5299859"/>
            <a:ext cx="1052239" cy="6648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03" b="1" dirty="0">
                <a:solidFill>
                  <a:schemeClr val="tx1"/>
                </a:solidFill>
              </a:rPr>
              <a:t>2.2.1. ODJEL ZA ANALITIKU, GIS I APLIKACIJE</a:t>
            </a:r>
          </a:p>
        </p:txBody>
      </p:sp>
      <p:sp>
        <p:nvSpPr>
          <p:cNvPr id="80" name="Pravokutnik 90">
            <a:extLst>
              <a:ext uri="{FF2B5EF4-FFF2-40B4-BE49-F238E27FC236}">
                <a16:creationId xmlns:a16="http://schemas.microsoft.com/office/drawing/2014/main" id="{5F69FBEF-BAB8-460A-BD79-D7A738683070}"/>
              </a:ext>
            </a:extLst>
          </p:cNvPr>
          <p:cNvSpPr/>
          <p:nvPr/>
        </p:nvSpPr>
        <p:spPr>
          <a:xfrm>
            <a:off x="144601" y="6070799"/>
            <a:ext cx="1311105" cy="7902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03" b="1" dirty="0">
                <a:solidFill>
                  <a:schemeClr val="tx1"/>
                </a:solidFill>
              </a:rPr>
              <a:t>2.2.2. ODJEL ZA TELEKOMUNIKACIJSKE, RADIOKOMUNIKACIJSKE I INFORMACIJSKE SUSTAVE</a:t>
            </a:r>
          </a:p>
        </p:txBody>
      </p:sp>
      <p:cxnSp>
        <p:nvCxnSpPr>
          <p:cNvPr id="93" name="Ravni poveznik 107">
            <a:extLst>
              <a:ext uri="{FF2B5EF4-FFF2-40B4-BE49-F238E27FC236}">
                <a16:creationId xmlns:a16="http://schemas.microsoft.com/office/drawing/2014/main" id="{9DD85E63-CDFA-4B77-8A12-6643DDFEBAE0}"/>
              </a:ext>
            </a:extLst>
          </p:cNvPr>
          <p:cNvCxnSpPr>
            <a:cxnSpLocks/>
            <a:stCxn id="66" idx="2"/>
          </p:cNvCxnSpPr>
          <p:nvPr/>
        </p:nvCxnSpPr>
        <p:spPr>
          <a:xfrm flipH="1">
            <a:off x="2097346" y="4308521"/>
            <a:ext cx="2064" cy="16263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vni poveznik 100">
            <a:extLst>
              <a:ext uri="{FF2B5EF4-FFF2-40B4-BE49-F238E27FC236}">
                <a16:creationId xmlns:a16="http://schemas.microsoft.com/office/drawing/2014/main" id="{0CF3AB0C-7783-4043-9B70-0E367F467784}"/>
              </a:ext>
            </a:extLst>
          </p:cNvPr>
          <p:cNvCxnSpPr>
            <a:cxnSpLocks/>
            <a:stCxn id="72" idx="0"/>
            <a:endCxn id="73" idx="2"/>
          </p:cNvCxnSpPr>
          <p:nvPr/>
        </p:nvCxnSpPr>
        <p:spPr>
          <a:xfrm flipV="1">
            <a:off x="3347002" y="4305762"/>
            <a:ext cx="6615" cy="16540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Pravokutnik 71">
            <a:extLst>
              <a:ext uri="{FF2B5EF4-FFF2-40B4-BE49-F238E27FC236}">
                <a16:creationId xmlns:a16="http://schemas.microsoft.com/office/drawing/2014/main" id="{951F2C43-9F68-401A-9F04-3E392761047B}"/>
              </a:ext>
            </a:extLst>
          </p:cNvPr>
          <p:cNvSpPr/>
          <p:nvPr/>
        </p:nvSpPr>
        <p:spPr>
          <a:xfrm>
            <a:off x="2719075" y="5212476"/>
            <a:ext cx="1256052" cy="678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4.2. SLUŽBA ZA PROGRAM AKTIVNOSTI I SIGURNOST</a:t>
            </a:r>
          </a:p>
        </p:txBody>
      </p:sp>
      <p:sp>
        <p:nvSpPr>
          <p:cNvPr id="109" name="Pravokutnik 71">
            <a:extLst>
              <a:ext uri="{FF2B5EF4-FFF2-40B4-BE49-F238E27FC236}">
                <a16:creationId xmlns:a16="http://schemas.microsoft.com/office/drawing/2014/main" id="{BCCB3327-2CE4-40C1-8CE0-AFE43942FBF1}"/>
              </a:ext>
            </a:extLst>
          </p:cNvPr>
          <p:cNvSpPr/>
          <p:nvPr/>
        </p:nvSpPr>
        <p:spPr>
          <a:xfrm>
            <a:off x="2697609" y="5993479"/>
            <a:ext cx="933253" cy="802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4.2.1. ODJEL ZA SIGURNOST, EDUKACIJU I PSIHOLOŠKU POMOĆ</a:t>
            </a:r>
          </a:p>
        </p:txBody>
      </p:sp>
      <p:cxnSp>
        <p:nvCxnSpPr>
          <p:cNvPr id="111" name="Ravni poveznik 100">
            <a:extLst>
              <a:ext uri="{FF2B5EF4-FFF2-40B4-BE49-F238E27FC236}">
                <a16:creationId xmlns:a16="http://schemas.microsoft.com/office/drawing/2014/main" id="{1C71D2E4-7F9C-4EB7-AD41-39082778BA0C}"/>
              </a:ext>
            </a:extLst>
          </p:cNvPr>
          <p:cNvCxnSpPr>
            <a:cxnSpLocks/>
          </p:cNvCxnSpPr>
          <p:nvPr/>
        </p:nvCxnSpPr>
        <p:spPr>
          <a:xfrm flipV="1">
            <a:off x="2990297" y="5891298"/>
            <a:ext cx="0" cy="10218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avni poveznik 100">
            <a:extLst>
              <a:ext uri="{FF2B5EF4-FFF2-40B4-BE49-F238E27FC236}">
                <a16:creationId xmlns:a16="http://schemas.microsoft.com/office/drawing/2014/main" id="{1582199B-21E6-4E57-B95A-C8B78F2533BF}"/>
              </a:ext>
            </a:extLst>
          </p:cNvPr>
          <p:cNvCxnSpPr>
            <a:cxnSpLocks/>
          </p:cNvCxnSpPr>
          <p:nvPr/>
        </p:nvCxnSpPr>
        <p:spPr>
          <a:xfrm flipV="1">
            <a:off x="3763965" y="5891301"/>
            <a:ext cx="0" cy="96970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Pravokutnik 71">
            <a:extLst>
              <a:ext uri="{FF2B5EF4-FFF2-40B4-BE49-F238E27FC236}">
                <a16:creationId xmlns:a16="http://schemas.microsoft.com/office/drawing/2014/main" id="{31954948-DE9C-47B5-BB07-869B67E5CAA8}"/>
              </a:ext>
            </a:extLst>
          </p:cNvPr>
          <p:cNvSpPr/>
          <p:nvPr/>
        </p:nvSpPr>
        <p:spPr>
          <a:xfrm>
            <a:off x="2826952" y="6865346"/>
            <a:ext cx="1154899" cy="802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4.2.2. ODJEL ZA ZAŠTITU NA RADU I ZAŠTITU OD POŽARA</a:t>
            </a:r>
          </a:p>
        </p:txBody>
      </p:sp>
      <p:sp>
        <p:nvSpPr>
          <p:cNvPr id="122" name="Pravokutnik 76">
            <a:extLst>
              <a:ext uri="{FF2B5EF4-FFF2-40B4-BE49-F238E27FC236}">
                <a16:creationId xmlns:a16="http://schemas.microsoft.com/office/drawing/2014/main" id="{069AFB46-A98E-4BF2-80A9-2A8D3665FBC5}"/>
              </a:ext>
            </a:extLst>
          </p:cNvPr>
          <p:cNvSpPr/>
          <p:nvPr/>
        </p:nvSpPr>
        <p:spPr>
          <a:xfrm>
            <a:off x="4099660" y="5941532"/>
            <a:ext cx="1406117" cy="940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5.4. INTERVENCIJSKA VATROGASNA POSTROJBA ŠIBENIK, ZA PODRUČJE ŠIBENSKO-KNINSKE ŽUPANIJE</a:t>
            </a:r>
          </a:p>
        </p:txBody>
      </p:sp>
      <p:sp>
        <p:nvSpPr>
          <p:cNvPr id="123" name="Pravokutnik 76">
            <a:extLst>
              <a:ext uri="{FF2B5EF4-FFF2-40B4-BE49-F238E27FC236}">
                <a16:creationId xmlns:a16="http://schemas.microsoft.com/office/drawing/2014/main" id="{341882E4-F292-46C1-8AED-053EFA4AEC79}"/>
              </a:ext>
            </a:extLst>
          </p:cNvPr>
          <p:cNvSpPr/>
          <p:nvPr/>
        </p:nvSpPr>
        <p:spPr>
          <a:xfrm>
            <a:off x="4107890" y="6938250"/>
            <a:ext cx="1406118" cy="802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5.5. INTERVENCIJSKA VATROGASNA POSTROJBA ZADAR, ZA PODRUČJE ZADARSKE ŽUPANIJE</a:t>
            </a:r>
          </a:p>
        </p:txBody>
      </p:sp>
      <p:sp>
        <p:nvSpPr>
          <p:cNvPr id="124" name="Pravokutnik 76">
            <a:extLst>
              <a:ext uri="{FF2B5EF4-FFF2-40B4-BE49-F238E27FC236}">
                <a16:creationId xmlns:a16="http://schemas.microsoft.com/office/drawing/2014/main" id="{79EFB287-094A-47E4-B07C-B61D58E59421}"/>
              </a:ext>
            </a:extLst>
          </p:cNvPr>
          <p:cNvSpPr/>
          <p:nvPr/>
        </p:nvSpPr>
        <p:spPr>
          <a:xfrm>
            <a:off x="4099660" y="7797173"/>
            <a:ext cx="1414348" cy="802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891" b="1" dirty="0">
                <a:solidFill>
                  <a:schemeClr val="tx1"/>
                </a:solidFill>
              </a:rPr>
              <a:t>5.6. INTERVENCIJSKA VATROGASNA POSTROJBA DUBROVNIK, ZA PODRUČJE DUBROVAČKO-NERETVANSKE ŽUPANIJE</a:t>
            </a:r>
          </a:p>
        </p:txBody>
      </p:sp>
      <p:cxnSp>
        <p:nvCxnSpPr>
          <p:cNvPr id="125" name="Ravni poveznik 67">
            <a:extLst>
              <a:ext uri="{FF2B5EF4-FFF2-40B4-BE49-F238E27FC236}">
                <a16:creationId xmlns:a16="http://schemas.microsoft.com/office/drawing/2014/main" id="{43A9F0AE-7226-40BC-8162-9130173C18BF}"/>
              </a:ext>
            </a:extLst>
          </p:cNvPr>
          <p:cNvCxnSpPr>
            <a:cxnSpLocks/>
          </p:cNvCxnSpPr>
          <p:nvPr/>
        </p:nvCxnSpPr>
        <p:spPr>
          <a:xfrm>
            <a:off x="5338197" y="4147603"/>
            <a:ext cx="203789" cy="198242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Pravokutnik 84">
            <a:extLst>
              <a:ext uri="{FF2B5EF4-FFF2-40B4-BE49-F238E27FC236}">
                <a16:creationId xmlns:a16="http://schemas.microsoft.com/office/drawing/2014/main" id="{FF0A117B-0B73-430F-8DF4-6D1BD4CA0AAB}"/>
              </a:ext>
            </a:extLst>
          </p:cNvPr>
          <p:cNvSpPr/>
          <p:nvPr/>
        </p:nvSpPr>
        <p:spPr>
          <a:xfrm>
            <a:off x="6823320" y="4352463"/>
            <a:ext cx="1120785" cy="678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900" b="1" dirty="0">
                <a:solidFill>
                  <a:schemeClr val="tx1"/>
                </a:solidFill>
              </a:rPr>
              <a:t>6.2. SLUŽBA ZA INSPEKCIJSKI NADZOR II.</a:t>
            </a:r>
          </a:p>
        </p:txBody>
      </p:sp>
      <p:sp>
        <p:nvSpPr>
          <p:cNvPr id="129" name="Pravokutnik 84">
            <a:extLst>
              <a:ext uri="{FF2B5EF4-FFF2-40B4-BE49-F238E27FC236}">
                <a16:creationId xmlns:a16="http://schemas.microsoft.com/office/drawing/2014/main" id="{F0EED7E1-6C52-4D01-824E-904CB1D01174}"/>
              </a:ext>
            </a:extLst>
          </p:cNvPr>
          <p:cNvSpPr/>
          <p:nvPr/>
        </p:nvSpPr>
        <p:spPr>
          <a:xfrm>
            <a:off x="6807923" y="5088506"/>
            <a:ext cx="1130770" cy="7182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900" b="1" dirty="0">
                <a:solidFill>
                  <a:schemeClr val="tx1"/>
                </a:solidFill>
              </a:rPr>
              <a:t>6.3. </a:t>
            </a:r>
            <a:r>
              <a:rPr lang="hr-HR" sz="900" b="1">
                <a:solidFill>
                  <a:schemeClr val="tx1"/>
                </a:solidFill>
              </a:rPr>
              <a:t>SLUŽBA ZA POTPORU INSPEKCIJI</a:t>
            </a:r>
            <a:endParaRPr lang="hr-HR" sz="900" b="1" dirty="0">
              <a:solidFill>
                <a:schemeClr val="tx1"/>
              </a:solidFill>
            </a:endParaRPr>
          </a:p>
        </p:txBody>
      </p:sp>
      <p:cxnSp>
        <p:nvCxnSpPr>
          <p:cNvPr id="139" name="Ravni poveznik 100">
            <a:extLst>
              <a:ext uri="{FF2B5EF4-FFF2-40B4-BE49-F238E27FC236}">
                <a16:creationId xmlns:a16="http://schemas.microsoft.com/office/drawing/2014/main" id="{FE62A828-8B97-4951-BE47-F016FE4D7DC9}"/>
              </a:ext>
            </a:extLst>
          </p:cNvPr>
          <p:cNvCxnSpPr>
            <a:cxnSpLocks/>
          </p:cNvCxnSpPr>
          <p:nvPr/>
        </p:nvCxnSpPr>
        <p:spPr>
          <a:xfrm flipV="1">
            <a:off x="382919" y="5138427"/>
            <a:ext cx="0" cy="14985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vni poveznik 100">
            <a:extLst>
              <a:ext uri="{FF2B5EF4-FFF2-40B4-BE49-F238E27FC236}">
                <a16:creationId xmlns:a16="http://schemas.microsoft.com/office/drawing/2014/main" id="{1A59A1BF-C042-446C-8ABA-CFDDA82159BD}"/>
              </a:ext>
            </a:extLst>
          </p:cNvPr>
          <p:cNvCxnSpPr>
            <a:cxnSpLocks/>
          </p:cNvCxnSpPr>
          <p:nvPr/>
        </p:nvCxnSpPr>
        <p:spPr>
          <a:xfrm flipV="1">
            <a:off x="1290294" y="5141352"/>
            <a:ext cx="0" cy="920792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ni poveznik 48">
            <a:extLst>
              <a:ext uri="{FF2B5EF4-FFF2-40B4-BE49-F238E27FC236}">
                <a16:creationId xmlns:a16="http://schemas.microsoft.com/office/drawing/2014/main" id="{F8144DCF-8E74-4DB5-A0DB-51D53A0F59FB}"/>
              </a:ext>
            </a:extLst>
          </p:cNvPr>
          <p:cNvCxnSpPr>
            <a:cxnSpLocks/>
          </p:cNvCxnSpPr>
          <p:nvPr/>
        </p:nvCxnSpPr>
        <p:spPr>
          <a:xfrm flipH="1">
            <a:off x="5514008" y="1216086"/>
            <a:ext cx="1186812" cy="0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ravokutnik 18">
            <a:extLst>
              <a:ext uri="{FF2B5EF4-FFF2-40B4-BE49-F238E27FC236}">
                <a16:creationId xmlns:a16="http://schemas.microsoft.com/office/drawing/2014/main" id="{4A99947E-1818-48A0-9AC5-9AE6B1038367}"/>
              </a:ext>
            </a:extLst>
          </p:cNvPr>
          <p:cNvSpPr/>
          <p:nvPr/>
        </p:nvSpPr>
        <p:spPr>
          <a:xfrm>
            <a:off x="6700819" y="734144"/>
            <a:ext cx="1902934" cy="9820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604" b="1" dirty="0">
                <a:solidFill>
                  <a:schemeClr val="tx1"/>
                </a:solidFill>
              </a:rPr>
              <a:t>DRŽAVNA </a:t>
            </a:r>
          </a:p>
          <a:p>
            <a:pPr lvl="0" algn="ctr"/>
            <a:r>
              <a:rPr lang="hr-HR" sz="1604" b="1" dirty="0">
                <a:solidFill>
                  <a:schemeClr val="tx1"/>
                </a:solidFill>
              </a:rPr>
              <a:t>VATROGASNA </a:t>
            </a:r>
          </a:p>
          <a:p>
            <a:pPr lvl="0" algn="ctr"/>
            <a:r>
              <a:rPr lang="hr-HR" sz="1604" b="1" dirty="0">
                <a:solidFill>
                  <a:schemeClr val="tx1"/>
                </a:solidFill>
              </a:rPr>
              <a:t>ŠKOLA</a:t>
            </a:r>
          </a:p>
        </p:txBody>
      </p:sp>
    </p:spTree>
    <p:extLst>
      <p:ext uri="{BB962C8B-B14F-4D97-AF65-F5344CB8AC3E}">
        <p14:creationId xmlns:p14="http://schemas.microsoft.com/office/powerpoint/2010/main" val="1348871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</TotalTime>
  <Words>266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HRVATSKA VATROGASNA ZAJEDNICA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Siniša Petkoviček</dc:creator>
  <cp:lastModifiedBy>mstarcevic@HVZURED.local</cp:lastModifiedBy>
  <cp:revision>139</cp:revision>
  <cp:lastPrinted>2020-04-15T08:39:15Z</cp:lastPrinted>
  <dcterms:created xsi:type="dcterms:W3CDTF">2020-03-01T19:53:39Z</dcterms:created>
  <dcterms:modified xsi:type="dcterms:W3CDTF">2021-01-19T11:37:24Z</dcterms:modified>
</cp:coreProperties>
</file>